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1" r:id="rId1"/>
  </p:sldMasterIdLst>
  <p:notesMasterIdLst>
    <p:notesMasterId r:id="rId18"/>
  </p:notesMasterIdLst>
  <p:sldIdLst>
    <p:sldId id="256" r:id="rId2"/>
    <p:sldId id="269" r:id="rId3"/>
    <p:sldId id="257" r:id="rId4"/>
    <p:sldId id="258" r:id="rId5"/>
    <p:sldId id="259" r:id="rId6"/>
    <p:sldId id="260" r:id="rId7"/>
    <p:sldId id="261" r:id="rId8"/>
    <p:sldId id="262" r:id="rId9"/>
    <p:sldId id="263" r:id="rId10"/>
    <p:sldId id="264" r:id="rId11"/>
    <p:sldId id="265" r:id="rId12"/>
    <p:sldId id="266" r:id="rId13"/>
    <p:sldId id="267" r:id="rId14"/>
    <p:sldId id="272" r:id="rId15"/>
    <p:sldId id="271" r:id="rId16"/>
    <p:sldId id="268"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4" d="100"/>
          <a:sy n="74" d="100"/>
        </p:scale>
        <p:origin x="-105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1EBC1F-5893-0F48-87D3-295DAE9AE370}" type="datetimeFigureOut">
              <a:rPr lang="en-US" smtClean="0"/>
              <a:pPr/>
              <a:t>12/8/2010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16FF1D-3FC1-FB4D-A51B-C4F9B6E4AAB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16FF1D-3FC1-FB4D-A51B-C4F9B6E4AAB0}"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over-TextureForeGround.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1371600" y="1796303"/>
            <a:ext cx="7086600" cy="1847850"/>
          </a:xfrm>
        </p:spPr>
        <p:txBody>
          <a:bodyPr vert="horz" lIns="91440" tIns="45720" rIns="91440" bIns="45720" rtlCol="0" anchor="b" anchorCtr="0">
            <a:noAutofit/>
            <a:scene3d>
              <a:camera prst="orthographicFront"/>
              <a:lightRig rig="threePt" dir="t">
                <a:rot lat="0" lon="0" rev="10800000"/>
              </a:lightRig>
            </a:scene3d>
            <a:sp3d extrusionH="25400">
              <a:bevelT w="12700" h="12700" prst="relaxedInset"/>
              <a:bevelB w="12700" h="12700" prst="relaxedInset"/>
            </a:sp3d>
          </a:bodyPr>
          <a:lstStyle>
            <a:lvl1pPr algn="ctr" defTabSz="914400" rtl="0" eaLnBrk="1" latinLnBrk="0" hangingPunct="1">
              <a:lnSpc>
                <a:spcPct val="100000"/>
              </a:lnSpc>
              <a:spcBef>
                <a:spcPct val="0"/>
              </a:spcBef>
              <a:buNone/>
              <a:defRPr sz="5400"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3666565"/>
            <a:ext cx="7086600" cy="1752600"/>
          </a:xfrm>
        </p:spPr>
        <p:txBody>
          <a:bodyPr vert="horz" lIns="91440" tIns="45720" rIns="91440" bIns="45720" rtlCol="0" anchor="t" anchorCtr="0">
            <a:noAutofit/>
            <a:scene3d>
              <a:camera prst="orthographicFront"/>
              <a:lightRig rig="threePt" dir="t">
                <a:rot lat="0" lon="0" rev="10800000"/>
              </a:lightRig>
            </a:scene3d>
            <a:sp3d extrusionH="25400">
              <a:bevelT w="12700" h="12700" prst="relaxedInset"/>
              <a:bevelB w="12700" h="12700" prst="relaxedInset"/>
            </a:sp3d>
          </a:bodyPr>
          <a:lstStyle>
            <a:lvl1pPr marL="0" indent="0" algn="ctr" defTabSz="914400" rtl="0" eaLnBrk="1" latinLnBrk="0" hangingPunct="1">
              <a:lnSpc>
                <a:spcPct val="100000"/>
              </a:lnSpc>
              <a:spcBef>
                <a:spcPct val="0"/>
              </a:spcBef>
              <a:buNone/>
              <a:defRPr sz="2000" b="0"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988423" y="6221506"/>
            <a:ext cx="2743200" cy="365125"/>
          </a:xfrm>
        </p:spPr>
        <p:txBody>
          <a:bodyPr/>
          <a:lstStyle/>
          <a:p>
            <a:fld id="{4CFA5991-2961-D34B-AE9F-8643B93F5314}" type="datetimeFigureOut">
              <a:rPr lang="en-US" smtClean="0"/>
              <a:pPr/>
              <a:t>12/8/2010</a:t>
            </a:fld>
            <a:endParaRPr lang="en-US" dirty="0"/>
          </a:p>
        </p:txBody>
      </p:sp>
      <p:sp>
        <p:nvSpPr>
          <p:cNvPr id="5" name="Footer Placeholder 4"/>
          <p:cNvSpPr>
            <a:spLocks noGrp="1"/>
          </p:cNvSpPr>
          <p:nvPr>
            <p:ph type="ftr" sz="quarter" idx="11"/>
          </p:nvPr>
        </p:nvSpPr>
        <p:spPr>
          <a:xfrm>
            <a:off x="1295400" y="6221506"/>
            <a:ext cx="2743200" cy="365125"/>
          </a:xfrm>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9025" y="3765177"/>
            <a:ext cx="7272338" cy="1098176"/>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1" kern="1200">
                <a:solidFill>
                  <a:schemeClr val="tx1">
                    <a:lumMod val="75000"/>
                    <a:lumOff val="25000"/>
                  </a:schemeClr>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578013" y="777240"/>
            <a:ext cx="4294363" cy="2866913"/>
          </a:xfrm>
          <a:ln w="76200" cmpd="dbl">
            <a:solidFill>
              <a:schemeClr val="tx1"/>
            </a:solidFill>
            <a:miter lim="800000"/>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089025" y="4867836"/>
            <a:ext cx="7272338" cy="1264022"/>
          </a:xfrm>
        </p:spPr>
        <p:txBody>
          <a:bodyPr vert="horz" lIns="91440" tIns="45720" rIns="91440" bIns="45720" rtlCol="0">
            <a:normAutofit/>
          </a:bodyPr>
          <a:lstStyle>
            <a:lvl1pPr marL="0" indent="0" algn="ctr">
              <a:spcBef>
                <a:spcPts val="30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7216588" y="609600"/>
            <a:ext cx="15240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089024" y="609600"/>
            <a:ext cx="5921376"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371600" y="1792224"/>
            <a:ext cx="7086600" cy="1847088"/>
          </a:xfrm>
        </p:spPr>
        <p:txBody>
          <a:bodyPr vert="horz" lIns="91440" tIns="45720" rIns="91440" bIns="45720" rtlCol="0" anchor="b" anchorCtr="0">
            <a:noAutofit/>
            <a:scene3d>
              <a:camera prst="orthographicFront"/>
              <a:lightRig rig="threePt" dir="t">
                <a:rot lat="0" lon="0" rev="10800000"/>
              </a:lightRig>
            </a:scene3d>
            <a:sp3d extrusionH="25400">
              <a:bevelT w="12700" h="12700" prst="relaxedInset"/>
              <a:bevelB w="12700" h="12700" prst="relaxedInset"/>
            </a:sp3d>
          </a:bodyPr>
          <a:lstStyle>
            <a:lvl1pPr algn="ctr" defTabSz="914400" rtl="0" eaLnBrk="1" latinLnBrk="0" hangingPunct="1">
              <a:lnSpc>
                <a:spcPct val="100000"/>
              </a:lnSpc>
              <a:spcBef>
                <a:spcPct val="0"/>
              </a:spcBef>
              <a:buNone/>
              <a:defRPr sz="5400" b="1"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1371600" y="3666744"/>
            <a:ext cx="7086600" cy="1755648"/>
          </a:xfrm>
        </p:spPr>
        <p:txBody>
          <a:bodyPr vert="horz" lIns="91440" tIns="45720" rIns="91440" bIns="45720" rtlCol="0" anchor="t" anchorCtr="0">
            <a:noAutofit/>
            <a:scene3d>
              <a:camera prst="orthographicFront"/>
              <a:lightRig rig="threePt" dir="t">
                <a:rot lat="0" lon="0" rev="10800000"/>
              </a:lightRig>
            </a:scene3d>
            <a:sp3d extrusionH="25400">
              <a:bevelT w="12700" h="12700" prst="relaxedInset"/>
              <a:bevelB w="12700" h="12700" prst="relaxedInset"/>
            </a:sp3d>
          </a:bodyPr>
          <a:lstStyle>
            <a:lvl1pPr marL="0" indent="0" algn="ctr" defTabSz="914400" rtl="0" eaLnBrk="1" latinLnBrk="0" hangingPunct="1">
              <a:lnSpc>
                <a:spcPct val="100000"/>
              </a:lnSpc>
              <a:spcBef>
                <a:spcPct val="0"/>
              </a:spcBef>
              <a:buFont typeface="Wingdings" pitchFamily="2" charset="2"/>
              <a:buNone/>
              <a:defRPr sz="2000" b="0"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9024" y="274637"/>
            <a:ext cx="7272339" cy="1339009"/>
          </a:xfrm>
        </p:spPr>
        <p:txBody>
          <a:bodyPr/>
          <a:lstStyle/>
          <a:p>
            <a:r>
              <a:rPr lang="en-US" smtClean="0"/>
              <a:t>Click to edit Master title style</a:t>
            </a:r>
            <a:endParaRPr/>
          </a:p>
        </p:txBody>
      </p:sp>
      <p:sp>
        <p:nvSpPr>
          <p:cNvPr id="3" name="Content Placeholder 2"/>
          <p:cNvSpPr>
            <a:spLocks noGrp="1"/>
          </p:cNvSpPr>
          <p:nvPr>
            <p:ph sz="half" idx="1"/>
          </p:nvPr>
        </p:nvSpPr>
        <p:spPr>
          <a:xfrm>
            <a:off x="1089023" y="1816100"/>
            <a:ext cx="3429000" cy="4310063"/>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932363" y="1816100"/>
            <a:ext cx="3429000" cy="4310063"/>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9024" y="274637"/>
            <a:ext cx="7272339" cy="1339009"/>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089024" y="1688679"/>
            <a:ext cx="3429000" cy="827088"/>
          </a:xfrm>
        </p:spPr>
        <p:txBody>
          <a:bodyPr anchor="ctr" anchorCtr="0">
            <a:no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89024" y="2590800"/>
            <a:ext cx="3429000" cy="35353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2363" y="1688679"/>
            <a:ext cx="3429000" cy="827088"/>
          </a:xfrm>
        </p:spPr>
        <p:txBody>
          <a:bodyPr anchor="ctr" anchorCtr="0">
            <a:no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32363" y="2590800"/>
            <a:ext cx="3429000" cy="35353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Interior-Overlay.pn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4729" y="381000"/>
            <a:ext cx="3429000" cy="1649506"/>
          </a:xfrm>
        </p:spPr>
        <p:txBody>
          <a:bodyPr anchor="b"/>
          <a:lstStyle>
            <a:lvl1pPr algn="ctr">
              <a:lnSpc>
                <a:spcPct val="100000"/>
              </a:lnSpc>
              <a:defRPr sz="3600" b="1"/>
            </a:lvl1pPr>
          </a:lstStyle>
          <a:p>
            <a:r>
              <a:rPr lang="en-US" smtClean="0"/>
              <a:t>Click to edit Master title style</a:t>
            </a:r>
            <a:endParaRPr/>
          </a:p>
        </p:txBody>
      </p:sp>
      <p:sp>
        <p:nvSpPr>
          <p:cNvPr id="3" name="Content Placeholder 2"/>
          <p:cNvSpPr>
            <a:spLocks noGrp="1"/>
          </p:cNvSpPr>
          <p:nvPr>
            <p:ph idx="1"/>
          </p:nvPr>
        </p:nvSpPr>
        <p:spPr>
          <a:xfrm>
            <a:off x="4930588" y="381000"/>
            <a:ext cx="3429000" cy="5745163"/>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084729" y="2057401"/>
            <a:ext cx="3429000" cy="36576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932363" y="739588"/>
            <a:ext cx="3429000" cy="1290380"/>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1" kern="1200">
                <a:solidFill>
                  <a:schemeClr val="tx1">
                    <a:lumMod val="75000"/>
                    <a:lumOff val="25000"/>
                  </a:schemeClr>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1088136" y="779929"/>
            <a:ext cx="3429000" cy="4935071"/>
          </a:xfrm>
          <a:ln w="76200" cmpd="dbl">
            <a:solidFill>
              <a:schemeClr val="tx1"/>
            </a:solidFill>
            <a:miter lim="800000"/>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932363" y="2057400"/>
            <a:ext cx="3429000" cy="3657600"/>
          </a:xfrm>
        </p:spPr>
        <p:txBody>
          <a:bodyPr vert="horz" lIns="91440" tIns="45720" rIns="91440" bIns="45720" rtlCol="0">
            <a:normAutofit/>
          </a:bodyPr>
          <a:lstStyle>
            <a:lvl1pPr marL="0" indent="0" algn="ctr">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4CFA5991-2961-D34B-AE9F-8643B93F5314}" type="datetimeFigureOut">
              <a:rPr lang="en-US" smtClean="0"/>
              <a:pPr/>
              <a:t>12/8/2010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D0407CF-40E6-2144-B2DB-3D3558F7BAA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89024" y="274637"/>
            <a:ext cx="7272339" cy="1339009"/>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1089024" y="1801906"/>
            <a:ext cx="7272339" cy="432425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302187" y="6356350"/>
            <a:ext cx="2429435" cy="365125"/>
          </a:xfrm>
          <a:prstGeom prst="rect">
            <a:avLst/>
          </a:prstGeom>
        </p:spPr>
        <p:txBody>
          <a:bodyPr vert="horz" lIns="91440" tIns="45720" rIns="91440" bIns="45720" rtlCol="0" anchor="ctr"/>
          <a:lstStyle>
            <a:lvl1pPr algn="r">
              <a:defRPr sz="1200" b="1">
                <a:solidFill>
                  <a:schemeClr val="tx1">
                    <a:lumMod val="50000"/>
                    <a:lumOff val="50000"/>
                  </a:schemeClr>
                </a:solidFill>
              </a:defRPr>
            </a:lvl1pPr>
          </a:lstStyle>
          <a:p>
            <a:fld id="{4CFA5991-2961-D34B-AE9F-8643B93F5314}" type="datetimeFigureOut">
              <a:rPr lang="en-US" smtClean="0"/>
              <a:pPr/>
              <a:t>12/8/2010</a:t>
            </a:fld>
            <a:endParaRPr lang="en-US" dirty="0"/>
          </a:p>
        </p:txBody>
      </p:sp>
      <p:sp>
        <p:nvSpPr>
          <p:cNvPr id="5" name="Footer Placeholder 4"/>
          <p:cNvSpPr>
            <a:spLocks noGrp="1"/>
          </p:cNvSpPr>
          <p:nvPr>
            <p:ph type="ftr" sz="quarter" idx="3"/>
          </p:nvPr>
        </p:nvSpPr>
        <p:spPr>
          <a:xfrm>
            <a:off x="685800" y="6356350"/>
            <a:ext cx="2743200" cy="365125"/>
          </a:xfrm>
          <a:prstGeom prst="rect">
            <a:avLst/>
          </a:prstGeom>
        </p:spPr>
        <p:txBody>
          <a:bodyPr vert="horz" lIns="91440" tIns="45720" rIns="91440" bIns="45720" rtlCol="0" anchor="ctr"/>
          <a:lstStyle>
            <a:lvl1pPr algn="l">
              <a:defRPr sz="1200" b="1">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4420393" y="6356350"/>
            <a:ext cx="6096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8D0407CF-40E6-2144-B2DB-3D3558F7BAA3}"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xStyles>
    <p:titleStyle>
      <a:lvl1pPr algn="ctr" defTabSz="914400" rtl="0" eaLnBrk="1" latinLnBrk="0" hangingPunct="1">
        <a:lnSpc>
          <a:spcPts val="5200"/>
        </a:lnSpc>
        <a:spcBef>
          <a:spcPct val="0"/>
        </a:spcBef>
        <a:buNone/>
        <a:defRPr sz="4800" b="1" kern="1200">
          <a:solidFill>
            <a:schemeClr val="tx1">
              <a:lumMod val="75000"/>
              <a:lumOff val="25000"/>
            </a:schemeClr>
          </a:solidFill>
          <a:latin typeface="+mj-lt"/>
          <a:ea typeface="+mj-ea"/>
          <a:cs typeface="+mj-cs"/>
        </a:defRPr>
      </a:lvl1pPr>
    </p:titleStyle>
    <p:bodyStyle>
      <a:lvl1pPr marL="282575" indent="-282575" algn="l" defTabSz="914400" rtl="0" eaLnBrk="1" latinLnBrk="0" hangingPunct="1">
        <a:spcBef>
          <a:spcPts val="2000"/>
        </a:spcBef>
        <a:buFont typeface="Wingdings" pitchFamily="2" charset="2"/>
        <a:buChar char=""/>
        <a:defRPr sz="2400" kern="1200">
          <a:solidFill>
            <a:schemeClr val="tx1">
              <a:lumMod val="75000"/>
              <a:lumOff val="25000"/>
            </a:schemeClr>
          </a:solidFill>
          <a:latin typeface="+mn-lt"/>
          <a:ea typeface="+mn-ea"/>
          <a:cs typeface="+mn-cs"/>
        </a:defRPr>
      </a:lvl1pPr>
      <a:lvl2pPr marL="577850" indent="-295275" algn="l" defTabSz="914400" rtl="0" eaLnBrk="1" latinLnBrk="0" hangingPunct="1">
        <a:spcBef>
          <a:spcPts val="600"/>
        </a:spcBef>
        <a:buFont typeface="Wingdings" pitchFamily="2" charset="2"/>
        <a:buChar char=""/>
        <a:defRPr sz="2200" kern="1200">
          <a:solidFill>
            <a:schemeClr val="tx1">
              <a:lumMod val="75000"/>
              <a:lumOff val="25000"/>
            </a:schemeClr>
          </a:solidFill>
          <a:latin typeface="+mn-lt"/>
          <a:ea typeface="+mn-ea"/>
          <a:cs typeface="+mn-cs"/>
        </a:defRPr>
      </a:lvl2pPr>
      <a:lvl3pPr marL="860425" indent="-282575" algn="l" defTabSz="914400" rtl="0" eaLnBrk="1" latinLnBrk="0" hangingPunct="1">
        <a:spcBef>
          <a:spcPts val="600"/>
        </a:spcBef>
        <a:buFont typeface="Wingdings" pitchFamily="2" charset="2"/>
        <a:buChar char=""/>
        <a:defRPr sz="2000" kern="1200">
          <a:solidFill>
            <a:schemeClr val="tx1">
              <a:lumMod val="75000"/>
              <a:lumOff val="25000"/>
            </a:schemeClr>
          </a:solidFill>
          <a:latin typeface="+mn-lt"/>
          <a:ea typeface="+mn-ea"/>
          <a:cs typeface="+mn-cs"/>
        </a:defRPr>
      </a:lvl3pPr>
      <a:lvl4pPr marL="1143000" indent="-282575" algn="l" defTabSz="914400" rtl="0" eaLnBrk="1" latinLnBrk="0" hangingPunct="1">
        <a:spcBef>
          <a:spcPts val="600"/>
        </a:spcBef>
        <a:buFont typeface="Wingdings" pitchFamily="2" charset="2"/>
        <a:buChar char=""/>
        <a:defRPr sz="1800" kern="1200">
          <a:solidFill>
            <a:schemeClr val="tx1">
              <a:lumMod val="75000"/>
              <a:lumOff val="25000"/>
            </a:schemeClr>
          </a:solidFill>
          <a:latin typeface="+mn-lt"/>
          <a:ea typeface="+mn-ea"/>
          <a:cs typeface="+mn-cs"/>
        </a:defRPr>
      </a:lvl4pPr>
      <a:lvl5pPr marL="1425575" indent="-282575" algn="l" defTabSz="914400" rtl="0" eaLnBrk="1" latinLnBrk="0" hangingPunct="1">
        <a:spcBef>
          <a:spcPts val="600"/>
        </a:spcBef>
        <a:buFont typeface="Wingdings" pitchFamily="2" charset="2"/>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242786"/>
            <a:ext cx="7086600" cy="2401367"/>
          </a:xfrm>
        </p:spPr>
        <p:txBody>
          <a:bodyPr/>
          <a:lstStyle/>
          <a:p>
            <a:r>
              <a:rPr lang="en-US" dirty="0" smtClean="0"/>
              <a:t>Battle of Bunker Hill: A Courageous Loss for America</a:t>
            </a:r>
            <a:endParaRPr lang="en-US" dirty="0"/>
          </a:p>
        </p:txBody>
      </p:sp>
      <p:sp>
        <p:nvSpPr>
          <p:cNvPr id="3" name="Subtitle 2"/>
          <p:cNvSpPr>
            <a:spLocks noGrp="1"/>
          </p:cNvSpPr>
          <p:nvPr>
            <p:ph type="subTitle" idx="1"/>
          </p:nvPr>
        </p:nvSpPr>
        <p:spPr/>
        <p:txBody>
          <a:bodyPr/>
          <a:lstStyle/>
          <a:p>
            <a:r>
              <a:rPr lang="en-US" dirty="0" smtClean="0"/>
              <a:t>By: Matt Pesacreta</a:t>
            </a:r>
          </a:p>
          <a:p>
            <a:r>
              <a:rPr lang="en-US" dirty="0" smtClean="0"/>
              <a:t>Period 8</a:t>
            </a:r>
          </a:p>
          <a:p>
            <a:r>
              <a:rPr lang="en-US" dirty="0" smtClean="0"/>
              <a:t>History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Assault continued</a:t>
            </a:r>
            <a:endParaRPr lang="en-US" dirty="0"/>
          </a:p>
        </p:txBody>
      </p:sp>
      <p:sp>
        <p:nvSpPr>
          <p:cNvPr id="3" name="Content Placeholder 2"/>
          <p:cNvSpPr>
            <a:spLocks noGrp="1"/>
          </p:cNvSpPr>
          <p:nvPr>
            <p:ph idx="1"/>
          </p:nvPr>
        </p:nvSpPr>
        <p:spPr/>
        <p:txBody>
          <a:bodyPr/>
          <a:lstStyle/>
          <a:p>
            <a:r>
              <a:rPr lang="en-US" dirty="0" smtClean="0"/>
              <a:t>British drove them back and then took over the hill. </a:t>
            </a:r>
          </a:p>
          <a:p>
            <a:r>
              <a:rPr lang="en-US" dirty="0" smtClean="0"/>
              <a:t>Americans retreated, but took out more men then the British did.</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of Assault</a:t>
            </a:r>
            <a:endParaRPr lang="en-US" dirty="0"/>
          </a:p>
        </p:txBody>
      </p:sp>
      <p:sp>
        <p:nvSpPr>
          <p:cNvPr id="3" name="Content Placeholder 2"/>
          <p:cNvSpPr>
            <a:spLocks noGrp="1"/>
          </p:cNvSpPr>
          <p:nvPr>
            <p:ph idx="1"/>
          </p:nvPr>
        </p:nvSpPr>
        <p:spPr/>
        <p:txBody>
          <a:bodyPr/>
          <a:lstStyle/>
          <a:p>
            <a:pPr lvl="3"/>
            <a:r>
              <a:rPr lang="en-US" dirty="0" smtClean="0"/>
              <a:t>As you can see the colonists had men set up on Breeds Hill, and Bunker Hill. The British came straight towards the Colonists and a few came to the outside of the hill, but Colonists had troops also set up on Bunker Hill. </a:t>
            </a:r>
            <a:endParaRPr lang="en-US" dirty="0"/>
          </a:p>
        </p:txBody>
      </p:sp>
      <p:pic>
        <p:nvPicPr>
          <p:cNvPr id="4" name="Picture 3"/>
          <p:cNvPicPr>
            <a:picLocks noChangeAspect="1"/>
          </p:cNvPicPr>
          <p:nvPr/>
        </p:nvPicPr>
        <p:blipFill>
          <a:blip r:embed="rId2"/>
          <a:stretch>
            <a:fillRect/>
          </a:stretch>
        </p:blipFill>
        <p:spPr>
          <a:xfrm>
            <a:off x="1656479" y="3073562"/>
            <a:ext cx="6156585" cy="342324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Effects After Battle</a:t>
            </a:r>
            <a:endParaRPr lang="en-US" dirty="0"/>
          </a:p>
        </p:txBody>
      </p:sp>
      <p:sp>
        <p:nvSpPr>
          <p:cNvPr id="3" name="Content Placeholder 2"/>
          <p:cNvSpPr>
            <a:spLocks noGrp="1"/>
          </p:cNvSpPr>
          <p:nvPr>
            <p:ph idx="1"/>
          </p:nvPr>
        </p:nvSpPr>
        <p:spPr/>
        <p:txBody>
          <a:bodyPr/>
          <a:lstStyle/>
          <a:p>
            <a:r>
              <a:rPr lang="en-US" dirty="0" smtClean="0"/>
              <a:t>Boosted Americans confidence to realize that the British were not unstoppable.</a:t>
            </a:r>
          </a:p>
          <a:p>
            <a:r>
              <a:rPr lang="en-US" dirty="0" smtClean="0"/>
              <a:t>George Washington later marched colonists up to Dorchester Heights, and watched redcoats retreat from Hill</a:t>
            </a:r>
          </a:p>
          <a:p>
            <a:r>
              <a:rPr lang="en-US" dirty="0" smtClean="0"/>
              <a:t>So even though British won the first battle it wasn’t long until Colonists had hill again.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 Facts</a:t>
            </a:r>
            <a:endParaRPr lang="en-US" dirty="0"/>
          </a:p>
        </p:txBody>
      </p:sp>
      <p:sp>
        <p:nvSpPr>
          <p:cNvPr id="3" name="Content Placeholder 2"/>
          <p:cNvSpPr>
            <a:spLocks noGrp="1"/>
          </p:cNvSpPr>
          <p:nvPr>
            <p:ph idx="1"/>
          </p:nvPr>
        </p:nvSpPr>
        <p:spPr/>
        <p:txBody>
          <a:bodyPr>
            <a:normAutofit/>
          </a:bodyPr>
          <a:lstStyle/>
          <a:p>
            <a:r>
              <a:rPr lang="en-US" dirty="0" smtClean="0"/>
              <a:t>The Battle of Bunker Hill is called Bunker Hill  even though it had mostly taken place on Breed’s Hill.  Both hills are on the overall structure of the Charlestown Peninsula, and the Colonists had men on Bunker Hill needed for backup. ( Shown in the map of assault).</a:t>
            </a:r>
          </a:p>
          <a:p>
            <a:r>
              <a:rPr lang="en-US" dirty="0" smtClean="0"/>
              <a:t>It is believed that the American troops would have won the battle, but ran out of ammunition so they had to retreat so they didn’t get killed.</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Nationalism</a:t>
            </a:r>
            <a:endParaRPr lang="en-US" dirty="0"/>
          </a:p>
        </p:txBody>
      </p:sp>
      <p:sp>
        <p:nvSpPr>
          <p:cNvPr id="3" name="Content Placeholder 2"/>
          <p:cNvSpPr>
            <a:spLocks noGrp="1"/>
          </p:cNvSpPr>
          <p:nvPr>
            <p:ph idx="1"/>
          </p:nvPr>
        </p:nvSpPr>
        <p:spPr/>
        <p:txBody>
          <a:bodyPr>
            <a:normAutofit/>
          </a:bodyPr>
          <a:lstStyle/>
          <a:p>
            <a:r>
              <a:rPr lang="en-US" sz="2000" dirty="0" smtClean="0"/>
              <a:t>Nationalism – devotion to the interests or culture of ones nation. </a:t>
            </a:r>
            <a:endParaRPr lang="en-US" sz="2000" dirty="0"/>
          </a:p>
        </p:txBody>
      </p:sp>
      <p:pic>
        <p:nvPicPr>
          <p:cNvPr id="5" name="Picture 4"/>
          <p:cNvPicPr>
            <a:picLocks noChangeAspect="1"/>
          </p:cNvPicPr>
          <p:nvPr/>
        </p:nvPicPr>
        <p:blipFill>
          <a:blip r:embed="rId2"/>
          <a:stretch>
            <a:fillRect/>
          </a:stretch>
        </p:blipFill>
        <p:spPr>
          <a:xfrm>
            <a:off x="2138598" y="2802094"/>
            <a:ext cx="4432092" cy="3324069"/>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Question</a:t>
            </a:r>
            <a:endParaRPr lang="en-US" dirty="0"/>
          </a:p>
        </p:txBody>
      </p:sp>
      <p:sp>
        <p:nvSpPr>
          <p:cNvPr id="3" name="Content Placeholder 2"/>
          <p:cNvSpPr>
            <a:spLocks noGrp="1"/>
          </p:cNvSpPr>
          <p:nvPr>
            <p:ph idx="1"/>
          </p:nvPr>
        </p:nvSpPr>
        <p:spPr/>
        <p:txBody>
          <a:bodyPr/>
          <a:lstStyle/>
          <a:p>
            <a:r>
              <a:rPr lang="en-US" dirty="0" smtClean="0"/>
              <a:t>Where did the Battle of Bunker Hill take place?</a:t>
            </a:r>
            <a:endParaRPr lang="en-US" dirty="0"/>
          </a:p>
        </p:txBody>
      </p:sp>
      <p:pic>
        <p:nvPicPr>
          <p:cNvPr id="4" name="Picture 3"/>
          <p:cNvPicPr>
            <a:picLocks noChangeAspect="1"/>
          </p:cNvPicPr>
          <p:nvPr/>
        </p:nvPicPr>
        <p:blipFill>
          <a:blip r:embed="rId2"/>
          <a:stretch>
            <a:fillRect/>
          </a:stretch>
        </p:blipFill>
        <p:spPr>
          <a:xfrm>
            <a:off x="3942544" y="2582588"/>
            <a:ext cx="1528401" cy="295511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lvl="7">
              <a:buNone/>
            </a:pPr>
            <a:r>
              <a:rPr lang="en-US" sz="6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THANKS</a:t>
            </a:r>
          </a:p>
          <a:p>
            <a:pPr lvl="7">
              <a:buNone/>
            </a:pPr>
            <a:r>
              <a:rPr lang="en-US" sz="6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FOR </a:t>
            </a:r>
          </a:p>
          <a:p>
            <a:pPr lvl="7">
              <a:buNone/>
            </a:pPr>
            <a:r>
              <a:rPr lang="en-US" sz="6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WATCHING!</a:t>
            </a:r>
            <a:endParaRPr lang="en-US" sz="60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pic>
        <p:nvPicPr>
          <p:cNvPr id="5" name="Picture 4"/>
          <p:cNvPicPr>
            <a:picLocks noChangeAspect="1"/>
          </p:cNvPicPr>
          <p:nvPr/>
        </p:nvPicPr>
        <p:blipFill>
          <a:blip r:embed="rId2"/>
          <a:stretch>
            <a:fillRect/>
          </a:stretch>
        </p:blipFill>
        <p:spPr>
          <a:xfrm>
            <a:off x="434948" y="2120115"/>
            <a:ext cx="3665677" cy="308519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a:t>
            </a:r>
            <a:endParaRPr lang="en-US" dirty="0"/>
          </a:p>
        </p:txBody>
      </p:sp>
      <p:sp>
        <p:nvSpPr>
          <p:cNvPr id="3" name="Content Placeholder 2"/>
          <p:cNvSpPr>
            <a:spLocks noGrp="1"/>
          </p:cNvSpPr>
          <p:nvPr>
            <p:ph idx="1"/>
          </p:nvPr>
        </p:nvSpPr>
        <p:spPr/>
        <p:txBody>
          <a:bodyPr>
            <a:normAutofit lnSpcReduction="10000"/>
          </a:bodyPr>
          <a:lstStyle/>
          <a:p>
            <a:r>
              <a:rPr lang="en-US" sz="4800" dirty="0" smtClean="0"/>
              <a:t>For the student to analyze the assault of the Battle of Bunker Hill, and explain what effect it had on the rest of the Revolutionary War.</a:t>
            </a:r>
            <a:endParaRPr lang="en-US" sz="4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Site</a:t>
            </a:r>
            <a:endParaRPr lang="en-US" dirty="0"/>
          </a:p>
        </p:txBody>
      </p:sp>
      <p:sp>
        <p:nvSpPr>
          <p:cNvPr id="3" name="Content Placeholder 2"/>
          <p:cNvSpPr>
            <a:spLocks noGrp="1"/>
          </p:cNvSpPr>
          <p:nvPr>
            <p:ph idx="1"/>
          </p:nvPr>
        </p:nvSpPr>
        <p:spPr/>
        <p:txBody>
          <a:bodyPr/>
          <a:lstStyle/>
          <a:p>
            <a:r>
              <a:rPr lang="en-US" dirty="0" smtClean="0"/>
              <a:t>Took place in Charlestown, Massachusetts</a:t>
            </a:r>
          </a:p>
          <a:p>
            <a:r>
              <a:rPr lang="en-US" dirty="0" smtClean="0"/>
              <a:t>Was bloodiest battle of Revolutionary War</a:t>
            </a:r>
            <a:endParaRPr lang="en-US" dirty="0"/>
          </a:p>
        </p:txBody>
      </p:sp>
      <p:pic>
        <p:nvPicPr>
          <p:cNvPr id="5" name="Picture 4"/>
          <p:cNvPicPr>
            <a:picLocks noChangeAspect="1"/>
          </p:cNvPicPr>
          <p:nvPr/>
        </p:nvPicPr>
        <p:blipFill>
          <a:blip r:embed="rId3"/>
          <a:stretch>
            <a:fillRect/>
          </a:stretch>
        </p:blipFill>
        <p:spPr>
          <a:xfrm>
            <a:off x="457200" y="3800418"/>
            <a:ext cx="4138966" cy="2447073"/>
          </a:xfrm>
          <a:prstGeom prst="rect">
            <a:avLst/>
          </a:prstGeom>
        </p:spPr>
      </p:pic>
      <p:pic>
        <p:nvPicPr>
          <p:cNvPr id="6" name="Picture 5"/>
          <p:cNvPicPr>
            <a:picLocks noChangeAspect="1"/>
          </p:cNvPicPr>
          <p:nvPr/>
        </p:nvPicPr>
        <p:blipFill>
          <a:blip r:embed="rId4"/>
          <a:stretch>
            <a:fillRect/>
          </a:stretch>
        </p:blipFill>
        <p:spPr>
          <a:xfrm>
            <a:off x="5058502" y="3671710"/>
            <a:ext cx="3628298" cy="257578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Was It Between?</a:t>
            </a:r>
            <a:endParaRPr lang="en-US" dirty="0"/>
          </a:p>
        </p:txBody>
      </p:sp>
      <p:sp>
        <p:nvSpPr>
          <p:cNvPr id="3" name="Content Placeholder 2"/>
          <p:cNvSpPr>
            <a:spLocks noGrp="1"/>
          </p:cNvSpPr>
          <p:nvPr>
            <p:ph idx="1"/>
          </p:nvPr>
        </p:nvSpPr>
        <p:spPr>
          <a:xfrm>
            <a:off x="1896580" y="1315926"/>
            <a:ext cx="4751510" cy="2264758"/>
          </a:xfrm>
        </p:spPr>
        <p:txBody>
          <a:bodyPr>
            <a:normAutofit/>
          </a:bodyPr>
          <a:lstStyle/>
          <a:p>
            <a:pPr lvl="2">
              <a:buNone/>
            </a:pPr>
            <a:endParaRPr lang="en-US" dirty="0" smtClean="0"/>
          </a:p>
          <a:p>
            <a:pPr lvl="2">
              <a:buNone/>
            </a:pPr>
            <a:r>
              <a:rPr lang="en-US" dirty="0" smtClean="0"/>
              <a:t>The Battle was between the British troops of the Boston Garrison and   the American Continental Army.</a:t>
            </a:r>
            <a:endParaRPr lang="en-US" dirty="0"/>
          </a:p>
        </p:txBody>
      </p:sp>
      <p:pic>
        <p:nvPicPr>
          <p:cNvPr id="4" name="Picture 3"/>
          <p:cNvPicPr>
            <a:picLocks noChangeAspect="1"/>
          </p:cNvPicPr>
          <p:nvPr/>
        </p:nvPicPr>
        <p:blipFill>
          <a:blip r:embed="rId2"/>
          <a:stretch>
            <a:fillRect/>
          </a:stretch>
        </p:blipFill>
        <p:spPr>
          <a:xfrm>
            <a:off x="120879" y="3580684"/>
            <a:ext cx="4151456" cy="3057448"/>
          </a:xfrm>
          <a:prstGeom prst="rect">
            <a:avLst/>
          </a:prstGeom>
        </p:spPr>
      </p:pic>
      <p:pic>
        <p:nvPicPr>
          <p:cNvPr id="6" name="Picture 5"/>
          <p:cNvPicPr>
            <a:picLocks noChangeAspect="1"/>
          </p:cNvPicPr>
          <p:nvPr/>
        </p:nvPicPr>
        <p:blipFill>
          <a:blip r:embed="rId3"/>
          <a:stretch>
            <a:fillRect/>
          </a:stretch>
        </p:blipFill>
        <p:spPr>
          <a:xfrm>
            <a:off x="4939911" y="3580684"/>
            <a:ext cx="3682987" cy="305744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Geography</a:t>
            </a:r>
            <a:endParaRPr lang="en-US" dirty="0"/>
          </a:p>
        </p:txBody>
      </p:sp>
      <p:sp>
        <p:nvSpPr>
          <p:cNvPr id="3" name="Content Placeholder 2"/>
          <p:cNvSpPr>
            <a:spLocks noGrp="1"/>
          </p:cNvSpPr>
          <p:nvPr>
            <p:ph idx="1"/>
          </p:nvPr>
        </p:nvSpPr>
        <p:spPr/>
        <p:txBody>
          <a:bodyPr/>
          <a:lstStyle/>
          <a:p>
            <a:r>
              <a:rPr lang="en-US" dirty="0" smtClean="0"/>
              <a:t>In Charlestown took place on Charlestown Peninsula.</a:t>
            </a:r>
          </a:p>
          <a:p>
            <a:r>
              <a:rPr lang="en-US" dirty="0" smtClean="0"/>
              <a:t>Charlestown is across the Charles River from Boston </a:t>
            </a:r>
            <a:endParaRPr lang="en-US" dirty="0"/>
          </a:p>
        </p:txBody>
      </p:sp>
      <p:pic>
        <p:nvPicPr>
          <p:cNvPr id="4" name="Picture 3"/>
          <p:cNvPicPr>
            <a:picLocks noChangeAspect="1"/>
          </p:cNvPicPr>
          <p:nvPr/>
        </p:nvPicPr>
        <p:blipFill>
          <a:blip r:embed="rId2"/>
          <a:stretch>
            <a:fillRect/>
          </a:stretch>
        </p:blipFill>
        <p:spPr>
          <a:xfrm>
            <a:off x="129944" y="3524474"/>
            <a:ext cx="3871816" cy="2898717"/>
          </a:xfrm>
          <a:prstGeom prst="rect">
            <a:avLst/>
          </a:prstGeom>
        </p:spPr>
      </p:pic>
      <p:pic>
        <p:nvPicPr>
          <p:cNvPr id="5" name="Picture 4"/>
          <p:cNvPicPr>
            <a:picLocks noChangeAspect="1"/>
          </p:cNvPicPr>
          <p:nvPr/>
        </p:nvPicPr>
        <p:blipFill>
          <a:blip r:embed="rId3"/>
          <a:stretch>
            <a:fillRect/>
          </a:stretch>
        </p:blipFill>
        <p:spPr>
          <a:xfrm>
            <a:off x="4349617" y="3276012"/>
            <a:ext cx="4617000" cy="301579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 of Battle</a:t>
            </a:r>
            <a:endParaRPr lang="en-US" dirty="0"/>
          </a:p>
        </p:txBody>
      </p:sp>
      <p:sp>
        <p:nvSpPr>
          <p:cNvPr id="3" name="Content Placeholder 2"/>
          <p:cNvSpPr>
            <a:spLocks noGrp="1"/>
          </p:cNvSpPr>
          <p:nvPr>
            <p:ph idx="1"/>
          </p:nvPr>
        </p:nvSpPr>
        <p:spPr/>
        <p:txBody>
          <a:bodyPr/>
          <a:lstStyle/>
          <a:p>
            <a:r>
              <a:rPr lang="en-US" dirty="0" smtClean="0"/>
              <a:t>Colonists faced British Army in Boston.</a:t>
            </a:r>
          </a:p>
          <a:p>
            <a:r>
              <a:rPr lang="en-US" dirty="0" smtClean="0"/>
              <a:t>Lieutenant Thomas Gage planned to take over hills on Dorchester Heights. </a:t>
            </a:r>
          </a:p>
          <a:p>
            <a:r>
              <a:rPr lang="en-US" dirty="0" smtClean="0"/>
              <a:t>Colonists stopped advancement to protect freedom and land which started battle.</a:t>
            </a:r>
            <a:endParaRPr lang="en-US" dirty="0"/>
          </a:p>
        </p:txBody>
      </p:sp>
      <p:pic>
        <p:nvPicPr>
          <p:cNvPr id="4" name="Picture 3"/>
          <p:cNvPicPr>
            <a:picLocks noChangeAspect="1"/>
          </p:cNvPicPr>
          <p:nvPr/>
        </p:nvPicPr>
        <p:blipFill>
          <a:blip r:embed="rId2"/>
          <a:stretch>
            <a:fillRect/>
          </a:stretch>
        </p:blipFill>
        <p:spPr>
          <a:xfrm>
            <a:off x="457200" y="4267358"/>
            <a:ext cx="2662504" cy="2348074"/>
          </a:xfrm>
          <a:prstGeom prst="rect">
            <a:avLst/>
          </a:prstGeom>
        </p:spPr>
      </p:pic>
      <p:sp>
        <p:nvSpPr>
          <p:cNvPr id="6" name="TextBox 5"/>
          <p:cNvSpPr txBox="1"/>
          <p:nvPr/>
        </p:nvSpPr>
        <p:spPr>
          <a:xfrm>
            <a:off x="3220933" y="5539773"/>
            <a:ext cx="2569972" cy="369332"/>
          </a:xfrm>
          <a:prstGeom prst="rect">
            <a:avLst/>
          </a:prstGeom>
          <a:noFill/>
        </p:spPr>
        <p:txBody>
          <a:bodyPr wrap="none" rtlCol="0">
            <a:spAutoFit/>
          </a:bodyPr>
          <a:lstStyle/>
          <a:p>
            <a:r>
              <a:rPr lang="en-US" dirty="0" smtClean="0"/>
              <a:t>Lieutenant Thomas Gage.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Prelude to Battle</a:t>
            </a:r>
            <a:endParaRPr lang="en-US" dirty="0"/>
          </a:p>
        </p:txBody>
      </p:sp>
      <p:sp>
        <p:nvSpPr>
          <p:cNvPr id="3" name="Content Placeholder 2"/>
          <p:cNvSpPr>
            <a:spLocks noGrp="1"/>
          </p:cNvSpPr>
          <p:nvPr>
            <p:ph idx="1"/>
          </p:nvPr>
        </p:nvSpPr>
        <p:spPr/>
        <p:txBody>
          <a:bodyPr/>
          <a:lstStyle/>
          <a:p>
            <a:r>
              <a:rPr lang="en-US" dirty="0" smtClean="0"/>
              <a:t>The Colonists and British set up their spots on the Peninsula before the Battle.</a:t>
            </a:r>
            <a:endParaRPr lang="en-US" dirty="0"/>
          </a:p>
        </p:txBody>
      </p:sp>
      <p:pic>
        <p:nvPicPr>
          <p:cNvPr id="4" name="Picture 3"/>
          <p:cNvPicPr>
            <a:picLocks noChangeAspect="1"/>
          </p:cNvPicPr>
          <p:nvPr/>
        </p:nvPicPr>
        <p:blipFill>
          <a:blip r:embed="rId2"/>
          <a:stretch>
            <a:fillRect/>
          </a:stretch>
        </p:blipFill>
        <p:spPr>
          <a:xfrm>
            <a:off x="257595" y="2879669"/>
            <a:ext cx="3432674" cy="2945234"/>
          </a:xfrm>
          <a:prstGeom prst="rect">
            <a:avLst/>
          </a:prstGeom>
        </p:spPr>
      </p:pic>
      <p:sp>
        <p:nvSpPr>
          <p:cNvPr id="6" name="TextBox 5"/>
          <p:cNvSpPr txBox="1"/>
          <p:nvPr/>
        </p:nvSpPr>
        <p:spPr>
          <a:xfrm>
            <a:off x="791430" y="6126163"/>
            <a:ext cx="2522633" cy="369332"/>
          </a:xfrm>
          <a:prstGeom prst="rect">
            <a:avLst/>
          </a:prstGeom>
          <a:noFill/>
        </p:spPr>
        <p:txBody>
          <a:bodyPr wrap="square" rtlCol="0">
            <a:spAutoFit/>
          </a:bodyPr>
          <a:lstStyle/>
          <a:p>
            <a:r>
              <a:rPr lang="en-US" dirty="0" smtClean="0"/>
              <a:t>Colonists set up in </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Blue</a:t>
            </a:r>
            <a:endParaRPr lang="en-US" dirty="0"/>
          </a:p>
        </p:txBody>
      </p:sp>
      <p:pic>
        <p:nvPicPr>
          <p:cNvPr id="7" name="Picture 6"/>
          <p:cNvPicPr>
            <a:picLocks noChangeAspect="1"/>
          </p:cNvPicPr>
          <p:nvPr/>
        </p:nvPicPr>
        <p:blipFill>
          <a:blip r:embed="rId3"/>
          <a:stretch>
            <a:fillRect/>
          </a:stretch>
        </p:blipFill>
        <p:spPr>
          <a:xfrm>
            <a:off x="4076044" y="2879669"/>
            <a:ext cx="4978212" cy="2945234"/>
          </a:xfrm>
          <a:prstGeom prst="rect">
            <a:avLst/>
          </a:prstGeom>
        </p:spPr>
      </p:pic>
      <p:sp>
        <p:nvSpPr>
          <p:cNvPr id="9" name="TextBox 8"/>
          <p:cNvSpPr txBox="1"/>
          <p:nvPr/>
        </p:nvSpPr>
        <p:spPr>
          <a:xfrm>
            <a:off x="5728687" y="6126163"/>
            <a:ext cx="2117437" cy="369332"/>
          </a:xfrm>
          <a:prstGeom prst="rect">
            <a:avLst/>
          </a:prstGeom>
          <a:noFill/>
        </p:spPr>
        <p:txBody>
          <a:bodyPr wrap="none" rtlCol="0">
            <a:spAutoFit/>
          </a:bodyPr>
          <a:lstStyle/>
          <a:p>
            <a:r>
              <a:rPr lang="en-US" dirty="0" smtClean="0"/>
              <a:t>British set up in </a:t>
            </a:r>
            <a: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Red</a:t>
            </a:r>
            <a:endParaRPr lang="en-US"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Generals and Lieutenant</a:t>
            </a:r>
            <a:endParaRPr lang="en-US" dirty="0"/>
          </a:p>
        </p:txBody>
      </p:sp>
      <p:sp>
        <p:nvSpPr>
          <p:cNvPr id="3" name="Content Placeholder 2"/>
          <p:cNvSpPr>
            <a:spLocks noGrp="1"/>
          </p:cNvSpPr>
          <p:nvPr>
            <p:ph idx="1"/>
          </p:nvPr>
        </p:nvSpPr>
        <p:spPr/>
        <p:txBody>
          <a:bodyPr>
            <a:normAutofit/>
          </a:bodyPr>
          <a:lstStyle/>
          <a:p>
            <a:r>
              <a:rPr lang="en-US" dirty="0" smtClean="0"/>
              <a:t>American Generals consisted of :</a:t>
            </a:r>
          </a:p>
          <a:p>
            <a:r>
              <a:rPr lang="en-US" dirty="0" smtClean="0"/>
              <a:t>Dr. Joseph Warren</a:t>
            </a:r>
          </a:p>
          <a:p>
            <a:r>
              <a:rPr lang="en-US" dirty="0" smtClean="0"/>
              <a:t>Israel Putnam</a:t>
            </a:r>
          </a:p>
          <a:p>
            <a:r>
              <a:rPr lang="en-US" dirty="0" smtClean="0"/>
              <a:t>William Prescott</a:t>
            </a:r>
          </a:p>
          <a:p>
            <a:r>
              <a:rPr lang="en-US" dirty="0" smtClean="0"/>
              <a:t>British General consisted of:</a:t>
            </a:r>
          </a:p>
          <a:p>
            <a:r>
              <a:rPr lang="en-US" dirty="0" smtClean="0"/>
              <a:t>Sir William Howe</a:t>
            </a:r>
          </a:p>
          <a:p>
            <a:r>
              <a:rPr lang="en-US" dirty="0" smtClean="0"/>
              <a:t>Lieutenant Thomas Gage </a:t>
            </a:r>
          </a:p>
          <a:p>
            <a:pPr>
              <a:buNone/>
            </a:pPr>
            <a:endParaRPr lang="en-US" dirty="0"/>
          </a:p>
        </p:txBody>
      </p:sp>
      <p:pic>
        <p:nvPicPr>
          <p:cNvPr id="4" name="Picture 3"/>
          <p:cNvPicPr>
            <a:picLocks noChangeAspect="1"/>
          </p:cNvPicPr>
          <p:nvPr/>
        </p:nvPicPr>
        <p:blipFill>
          <a:blip r:embed="rId2"/>
          <a:stretch>
            <a:fillRect/>
          </a:stretch>
        </p:blipFill>
        <p:spPr>
          <a:xfrm>
            <a:off x="5230441" y="2278929"/>
            <a:ext cx="3084871" cy="1939062"/>
          </a:xfrm>
          <a:prstGeom prst="rect">
            <a:avLst/>
          </a:prstGeom>
        </p:spPr>
      </p:pic>
      <p:pic>
        <p:nvPicPr>
          <p:cNvPr id="5" name="Picture 4"/>
          <p:cNvPicPr>
            <a:picLocks noChangeAspect="1"/>
          </p:cNvPicPr>
          <p:nvPr/>
        </p:nvPicPr>
        <p:blipFill>
          <a:blip r:embed="rId3"/>
          <a:stretch>
            <a:fillRect/>
          </a:stretch>
        </p:blipFill>
        <p:spPr>
          <a:xfrm>
            <a:off x="5230441" y="4481511"/>
            <a:ext cx="3244643" cy="207051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Assault</a:t>
            </a:r>
            <a:endParaRPr lang="en-US" dirty="0"/>
          </a:p>
        </p:txBody>
      </p:sp>
      <p:sp>
        <p:nvSpPr>
          <p:cNvPr id="3" name="Content Placeholder 2"/>
          <p:cNvSpPr>
            <a:spLocks noGrp="1"/>
          </p:cNvSpPr>
          <p:nvPr>
            <p:ph idx="1"/>
          </p:nvPr>
        </p:nvSpPr>
        <p:spPr/>
        <p:txBody>
          <a:bodyPr/>
          <a:lstStyle/>
          <a:p>
            <a:r>
              <a:rPr lang="en-US" dirty="0" smtClean="0"/>
              <a:t>Battle started early on Friday, June 16, 1775.</a:t>
            </a:r>
          </a:p>
          <a:p>
            <a:r>
              <a:rPr lang="en-US" dirty="0" smtClean="0"/>
              <a:t>British were so confident in themselves they charged up without muskets loaded.</a:t>
            </a:r>
          </a:p>
          <a:p>
            <a:r>
              <a:rPr lang="en-US" dirty="0" smtClean="0"/>
              <a:t>American waited at top of the hill and didn’t fire until they saw the whites of the British soldiers’ eyes.</a:t>
            </a:r>
          </a:p>
          <a:p>
            <a:r>
              <a:rPr lang="en-US" dirty="0" smtClean="0"/>
              <a:t>British dropped dead drastically and Americans had  taken out a good portion of army.</a:t>
            </a:r>
          </a:p>
          <a:p>
            <a:endParaRPr lang="en-US" dirty="0" smtClean="0"/>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adition">
  <a:themeElements>
    <a:clrScheme name="Tradition">
      <a:dk1>
        <a:srgbClr val="FFFFFF"/>
      </a:dk1>
      <a:lt1>
        <a:srgbClr val="000000"/>
      </a:lt1>
      <a:dk2>
        <a:srgbClr val="D28E11"/>
      </a:dk2>
      <a:lt2>
        <a:srgbClr val="F2E2AB"/>
      </a:lt2>
      <a:accent1>
        <a:srgbClr val="6B4A0B"/>
      </a:accent1>
      <a:accent2>
        <a:srgbClr val="790A14"/>
      </a:accent2>
      <a:accent3>
        <a:srgbClr val="908342"/>
      </a:accent3>
      <a:accent4>
        <a:srgbClr val="423E5C"/>
      </a:accent4>
      <a:accent5>
        <a:srgbClr val="641345"/>
      </a:accent5>
      <a:accent6>
        <a:srgbClr val="748A2F"/>
      </a:accent6>
      <a:hlink>
        <a:srgbClr val="DD7E0E"/>
      </a:hlink>
      <a:folHlink>
        <a:srgbClr val="7F6F6F"/>
      </a:folHlink>
    </a:clrScheme>
    <a:fontScheme name="Tradition">
      <a:majorFont>
        <a:latin typeface="Candara"/>
        <a:ea typeface=""/>
        <a:cs typeface=""/>
        <a:font script="Jpan" typeface="メイリオ"/>
      </a:majorFont>
      <a:minorFont>
        <a:latin typeface="Candara"/>
        <a:ea typeface=""/>
        <a:cs typeface=""/>
        <a:font script="Jpan" typeface="メイリオ"/>
      </a:minorFont>
    </a:fontScheme>
    <a:fmtScheme name="Tradition">
      <a:fillStyleLst>
        <a:solidFill>
          <a:schemeClr val="phClr"/>
        </a:solidFill>
        <a:blipFill rotWithShape="1">
          <a:blip xmlns:r="http://schemas.openxmlformats.org/officeDocument/2006/relationships" r:embed="rId1">
            <a:duotone>
              <a:schemeClr val="phClr">
                <a:shade val="10000"/>
                <a:satMod val="150000"/>
              </a:schemeClr>
              <a:schemeClr val="phClr">
                <a:tint val="90000"/>
                <a:satMod val="300000"/>
              </a:schemeClr>
            </a:duotone>
          </a:blip>
          <a:stretch/>
        </a:blipFill>
        <a:blipFill rotWithShape="1">
          <a:blip xmlns:r="http://schemas.openxmlformats.org/officeDocument/2006/relationships" r:embed="rId2">
            <a:duotone>
              <a:schemeClr val="phClr">
                <a:shade val="10000"/>
                <a:satMod val="150000"/>
              </a:schemeClr>
              <a:schemeClr val="phClr">
                <a:tint val="90000"/>
                <a:satMod val="300000"/>
              </a:schemeClr>
            </a:duotone>
          </a:blip>
          <a:stretch/>
        </a:blipFill>
      </a:fillStyleLst>
      <a:lnStyleLst>
        <a:ln w="15875" cap="flat" cmpd="sng" algn="ctr">
          <a:solidFill>
            <a:schemeClr val="phClr">
              <a:shade val="95000"/>
              <a:satMod val="105000"/>
            </a:schemeClr>
          </a:solidFill>
          <a:prstDash val="solid"/>
          <a:miter/>
        </a:ln>
        <a:ln w="38100" cap="flat" cmpd="sng" algn="ctr">
          <a:solidFill>
            <a:schemeClr val="phClr">
              <a:shade val="90000"/>
            </a:schemeClr>
          </a:solidFill>
          <a:prstDash val="solid"/>
          <a:miter/>
        </a:ln>
        <a:ln w="76200" cap="flat" cmpd="dbl" algn="ctr">
          <a:solidFill>
            <a:schemeClr val="phClr"/>
          </a:solidFill>
          <a:prstDash val="solid"/>
          <a:miter/>
        </a:ln>
      </a:lnStyleLst>
      <a:effectStyleLst>
        <a:effectStyle>
          <a:effectLst/>
        </a:effectStyle>
        <a:effectStyle>
          <a:effectLst>
            <a:innerShdw blurRad="127000">
              <a:srgbClr val="FFFFFF">
                <a:alpha val="35000"/>
              </a:srgbClr>
            </a:innerShdw>
          </a:effectLst>
          <a:scene3d>
            <a:camera prst="orthographicFront">
              <a:rot lat="0" lon="0" rev="0"/>
            </a:camera>
            <a:lightRig rig="chilly" dir="tl">
              <a:rot lat="0" lon="0" rev="5400000"/>
            </a:lightRig>
          </a:scene3d>
          <a:sp3d prstMaterial="softEdge">
            <a:bevelT w="0" h="0"/>
          </a:sp3d>
        </a:effectStyle>
        <a:effectStyle>
          <a:effectLst>
            <a:outerShdw blurRad="63500" dist="25400" dir="5400000" algn="br" rotWithShape="0">
              <a:srgbClr val="000000">
                <a:alpha val="50000"/>
              </a:srgbClr>
            </a:outerShdw>
          </a:effectLst>
          <a:scene3d>
            <a:camera prst="orthographicFront">
              <a:rot lat="0" lon="0" rev="0"/>
            </a:camera>
            <a:lightRig rig="balanced" dir="t">
              <a:rot lat="0" lon="0" rev="3600000"/>
            </a:lightRig>
          </a:scene3d>
          <a:sp3d>
            <a:bevelT w="889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hade val="10000"/>
                <a:satMod val="175000"/>
              </a:schemeClr>
              <a:schemeClr val="phClr">
                <a:satMod val="3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Tradition.thmx</Template>
  <TotalTime>5080</TotalTime>
  <Words>491</Words>
  <Application>Microsoft Office PowerPoint</Application>
  <PresentationFormat>On-screen Show (4:3)</PresentationFormat>
  <Paragraphs>57</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Tradition</vt:lpstr>
      <vt:lpstr>Battle of Bunker Hill: A Courageous Loss for America</vt:lpstr>
      <vt:lpstr>Objective</vt:lpstr>
      <vt:lpstr>Battle Site</vt:lpstr>
      <vt:lpstr>Who Was It Between?</vt:lpstr>
      <vt:lpstr>Geography</vt:lpstr>
      <vt:lpstr>Cause of Battle</vt:lpstr>
      <vt:lpstr>Prelude to Battle</vt:lpstr>
      <vt:lpstr>Generals and Lieutenant</vt:lpstr>
      <vt:lpstr>Assault</vt:lpstr>
      <vt:lpstr>Assault continued</vt:lpstr>
      <vt:lpstr>Map of Assault</vt:lpstr>
      <vt:lpstr>Effects After Battle</vt:lpstr>
      <vt:lpstr>Fun Facts</vt:lpstr>
      <vt:lpstr>Nationalism</vt:lpstr>
      <vt:lpstr>Test Question</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Battle of Bunker Hill: A Courageous Loss</dc:title>
  <dc:creator>Matthew Pesacreta</dc:creator>
  <cp:lastModifiedBy>Mount Lebanon School District</cp:lastModifiedBy>
  <cp:revision>12</cp:revision>
  <dcterms:created xsi:type="dcterms:W3CDTF">2010-12-05T19:15:37Z</dcterms:created>
  <dcterms:modified xsi:type="dcterms:W3CDTF">2010-12-08T16:24:56Z</dcterms:modified>
</cp:coreProperties>
</file>